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82" r:id="rId12"/>
    <p:sldId id="284" r:id="rId13"/>
    <p:sldId id="26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45F7-DB9A-41EC-AEAD-4FFF95BDB656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3A954-DD84-4A18-89A7-C8CE21015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enny\AppData\Local\Microsoft\Windows\Temporary Internet Files\Content.IE5\AE8UXZOI\MP90043880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22" t="1852" r="8333" b="9259"/>
          <a:stretch>
            <a:fillRect/>
          </a:stretch>
        </p:blipFill>
        <p:spPr bwMode="auto">
          <a:xfrm>
            <a:off x="3962400" y="3200400"/>
            <a:ext cx="44958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447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Comic Sans MS" pitchFamily="66" charset="0"/>
              </a:rPr>
              <a:t>Ratios</a:t>
            </a:r>
            <a:endParaRPr lang="en-US" sz="9600" b="1" dirty="0">
              <a:latin typeface="Comic Sans MS" pitchFamily="66" charset="0"/>
            </a:endParaRPr>
          </a:p>
        </p:txBody>
      </p:sp>
      <p:pic>
        <p:nvPicPr>
          <p:cNvPr id="1030" name="Picture 6" descr="C:\Users\Jenny\AppData\Local\Microsoft\Windows\Temporary Internet Files\Content.IE5\5SW28RG6\MP900427623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15" t="8000" b="4000"/>
          <a:stretch>
            <a:fillRect/>
          </a:stretch>
        </p:blipFill>
        <p:spPr bwMode="auto">
          <a:xfrm>
            <a:off x="228600" y="152400"/>
            <a:ext cx="2074664" cy="3352800"/>
          </a:xfrm>
          <a:prstGeom prst="rect">
            <a:avLst/>
          </a:prstGeom>
          <a:noFill/>
        </p:spPr>
      </p:pic>
      <p:pic>
        <p:nvPicPr>
          <p:cNvPr id="1033" name="Picture 9" descr="C:\Users\Jenny\AppData\Local\Microsoft\Windows\Temporary Internet Files\Content.IE5\A5GCNJ7A\MP900427655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5" t="3226"/>
          <a:stretch>
            <a:fillRect/>
          </a:stretch>
        </p:blipFill>
        <p:spPr bwMode="auto">
          <a:xfrm>
            <a:off x="152400" y="3429000"/>
            <a:ext cx="4419600" cy="3429000"/>
          </a:xfrm>
          <a:prstGeom prst="rect">
            <a:avLst/>
          </a:prstGeom>
          <a:noFill/>
        </p:spPr>
      </p:pic>
      <p:pic>
        <p:nvPicPr>
          <p:cNvPr id="1031" name="Picture 7" descr="C:\Users\Jenny\AppData\Local\Microsoft\Windows\Temporary Internet Files\Content.IE5\OCA4A1W3\MP910220623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04" t="15556"/>
          <a:stretch>
            <a:fillRect/>
          </a:stretch>
        </p:blipFill>
        <p:spPr bwMode="auto">
          <a:xfrm>
            <a:off x="6477000" y="0"/>
            <a:ext cx="203284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1981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In Words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200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With a Symbol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572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As a fraction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1752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 to 6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3048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2:6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6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876800" y="5257800"/>
            <a:ext cx="990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8600" y="167045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What is the ratio of kittens to the total number of baby animals?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Now complete</a:t>
            </a:r>
            <a:r>
              <a:rPr kumimoji="0" lang="en-US" sz="9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Practice Problems at your table.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363379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animal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shelter has 5 dog biscuits and 7 squeaky toys. Write the ratio of dog biscuits to squeaky toys in three different ways.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258979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There are 6 dogs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with black spots and 9 dogs with brown spots. </a:t>
            </a:r>
            <a:r>
              <a:rPr lang="en-US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Write the ratio of dogs with brown spots to total dogs in three different ways.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2117705"/>
                <a:ext cx="56388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5:7		5 to 7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17705"/>
                <a:ext cx="5638800" cy="884538"/>
              </a:xfrm>
              <a:prstGeom prst="rect">
                <a:avLst/>
              </a:prstGeom>
              <a:blipFill rotWithShape="1">
                <a:blip r:embed="rId2"/>
                <a:stretch>
                  <a:fillRect l="-3351"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33400" y="5410200"/>
                <a:ext cx="56388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9:15		9 to 15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410200"/>
                <a:ext cx="5638800" cy="884538"/>
              </a:xfrm>
              <a:prstGeom prst="rect">
                <a:avLst/>
              </a:prstGeom>
              <a:blipFill rotWithShape="1">
                <a:blip r:embed="rId3"/>
                <a:stretch>
                  <a:fillRect l="-3351" b="-1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9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9050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Equal Ratios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1219200" cy="1453188"/>
          </a:xfrm>
          <a:prstGeom prst="rect">
            <a:avLst/>
          </a:prstGeom>
          <a:noFill/>
        </p:spPr>
      </p:pic>
      <p:pic>
        <p:nvPicPr>
          <p:cNvPr id="21509" name="Picture 5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1219200" cy="1453188"/>
          </a:xfrm>
          <a:prstGeom prst="rect">
            <a:avLst/>
          </a:prstGeom>
          <a:noFill/>
        </p:spPr>
      </p:pic>
      <p:pic>
        <p:nvPicPr>
          <p:cNvPr id="21508" name="Picture 4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2895600" y="3657600"/>
            <a:ext cx="1219200" cy="1500554"/>
          </a:xfrm>
          <a:prstGeom prst="rect">
            <a:avLst/>
          </a:prstGeom>
          <a:noFill/>
        </p:spPr>
      </p:pic>
      <p:pic>
        <p:nvPicPr>
          <p:cNvPr id="21507" name="Picture 3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4800"/>
            <a:ext cx="1219200" cy="1453187"/>
          </a:xfrm>
          <a:prstGeom prst="rect">
            <a:avLst/>
          </a:prstGeom>
          <a:noFill/>
        </p:spPr>
      </p:pic>
      <p:pic>
        <p:nvPicPr>
          <p:cNvPr id="21506" name="Picture 9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962400"/>
            <a:ext cx="1219200" cy="1453188"/>
          </a:xfrm>
          <a:prstGeom prst="rect">
            <a:avLst/>
          </a:prstGeom>
          <a:noFill/>
        </p:spPr>
      </p:pic>
      <p:pic>
        <p:nvPicPr>
          <p:cNvPr id="21505" name="Picture 10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7239000" y="3985847"/>
            <a:ext cx="1219200" cy="1500554"/>
          </a:xfrm>
          <a:prstGeom prst="rect">
            <a:avLst/>
          </a:prstGeom>
          <a:noFill/>
        </p:spPr>
      </p:pic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04800" y="3200400"/>
            <a:ext cx="4114800" cy="2457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572000" y="3505200"/>
            <a:ext cx="4114800" cy="2457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04800" y="1524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Let’s arrange the 4 puppies and 2 kittens into groups.  Each group has 2 puppies and 1 kitten.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708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ratio of puppies to kittens in each group is 2 to 1.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1219200" cy="1453188"/>
          </a:xfrm>
          <a:prstGeom prst="rect">
            <a:avLst/>
          </a:prstGeom>
          <a:noFill/>
        </p:spPr>
      </p:pic>
      <p:pic>
        <p:nvPicPr>
          <p:cNvPr id="21509" name="Picture 5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1219200" cy="1453188"/>
          </a:xfrm>
          <a:prstGeom prst="rect">
            <a:avLst/>
          </a:prstGeom>
          <a:noFill/>
        </p:spPr>
      </p:pic>
      <p:pic>
        <p:nvPicPr>
          <p:cNvPr id="21508" name="Picture 4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2895600" y="3657600"/>
            <a:ext cx="1219200" cy="1500554"/>
          </a:xfrm>
          <a:prstGeom prst="rect">
            <a:avLst/>
          </a:prstGeom>
          <a:noFill/>
        </p:spPr>
      </p:pic>
      <p:pic>
        <p:nvPicPr>
          <p:cNvPr id="21507" name="Picture 3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4800"/>
            <a:ext cx="1219200" cy="1453187"/>
          </a:xfrm>
          <a:prstGeom prst="rect">
            <a:avLst/>
          </a:prstGeom>
          <a:noFill/>
        </p:spPr>
      </p:pic>
      <p:pic>
        <p:nvPicPr>
          <p:cNvPr id="21506" name="Picture 9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962400"/>
            <a:ext cx="1219200" cy="1453188"/>
          </a:xfrm>
          <a:prstGeom prst="rect">
            <a:avLst/>
          </a:prstGeom>
          <a:noFill/>
        </p:spPr>
      </p:pic>
      <p:pic>
        <p:nvPicPr>
          <p:cNvPr id="21505" name="Picture 10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7239000" y="3985847"/>
            <a:ext cx="1219200" cy="1500554"/>
          </a:xfrm>
          <a:prstGeom prst="rect">
            <a:avLst/>
          </a:prstGeom>
          <a:noFill/>
        </p:spPr>
      </p:pic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04800" y="3200400"/>
            <a:ext cx="4114800" cy="2457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572000" y="3505200"/>
            <a:ext cx="4114800" cy="2457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708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ratio of puppies to kittens in each group is 2 to 1.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28600" y="152400"/>
            <a:ext cx="8610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ratio of puppies to kittens in each group is 2 to 1.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04800" y="304800"/>
            <a:ext cx="8534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ratio of </a:t>
            </a:r>
            <a:r>
              <a:rPr kumimoji="0" lang="en-US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is equal to the ratio of    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These are </a:t>
            </a:r>
            <a:r>
              <a:rPr kumimoji="0" lang="en-US" sz="8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equal ratios</a:t>
            </a:r>
            <a:r>
              <a:rPr kumimoji="0" lang="en-US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524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9144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590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352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00" y="10668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35052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000" y="762000"/>
            <a:ext cx="8458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Equal ratios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ratios that have the same meaning.  Both of these ratios show that there are twice as many puppies as there are kittens.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62000" y="22860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add another group of 2 puppies and 1 kitten.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1219200" cy="1453188"/>
          </a:xfrm>
          <a:prstGeom prst="rect">
            <a:avLst/>
          </a:prstGeom>
          <a:noFill/>
        </p:spPr>
      </p:pic>
      <p:pic>
        <p:nvPicPr>
          <p:cNvPr id="4" name="Picture 5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1219200" cy="1453188"/>
          </a:xfrm>
          <a:prstGeom prst="rect">
            <a:avLst/>
          </a:prstGeom>
          <a:noFill/>
        </p:spPr>
      </p:pic>
      <p:pic>
        <p:nvPicPr>
          <p:cNvPr id="5" name="Picture 4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2971800" y="2286000"/>
            <a:ext cx="1219200" cy="1500554"/>
          </a:xfrm>
          <a:prstGeom prst="rect">
            <a:avLst/>
          </a:prstGeom>
          <a:noFill/>
        </p:spPr>
      </p:pic>
      <p:pic>
        <p:nvPicPr>
          <p:cNvPr id="6" name="Picture 3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91153"/>
            <a:ext cx="1219200" cy="1453187"/>
          </a:xfrm>
          <a:prstGeom prst="rect">
            <a:avLst/>
          </a:prstGeom>
          <a:noFill/>
        </p:spPr>
      </p:pic>
      <p:pic>
        <p:nvPicPr>
          <p:cNvPr id="7" name="Picture 9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38753"/>
            <a:ext cx="1219200" cy="1453188"/>
          </a:xfrm>
          <a:prstGeom prst="rect">
            <a:avLst/>
          </a:prstGeom>
          <a:noFill/>
        </p:spPr>
      </p:pic>
      <p:pic>
        <p:nvPicPr>
          <p:cNvPr id="8" name="Picture 10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7315200" y="2362200"/>
            <a:ext cx="1219200" cy="1500554"/>
          </a:xfrm>
          <a:prstGeom prst="rect">
            <a:avLst/>
          </a:prstGeom>
          <a:noFill/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1000" y="1828800"/>
            <a:ext cx="4114800" cy="2457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1881553"/>
            <a:ext cx="4114800" cy="2457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648200"/>
            <a:ext cx="1219200" cy="1453188"/>
          </a:xfrm>
          <a:prstGeom prst="rect">
            <a:avLst/>
          </a:prstGeom>
          <a:noFill/>
        </p:spPr>
      </p:pic>
      <p:pic>
        <p:nvPicPr>
          <p:cNvPr id="12" name="Picture 5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95800"/>
            <a:ext cx="1219200" cy="1453188"/>
          </a:xfrm>
          <a:prstGeom prst="rect">
            <a:avLst/>
          </a:prstGeom>
          <a:noFill/>
        </p:spPr>
      </p:pic>
      <p:pic>
        <p:nvPicPr>
          <p:cNvPr id="13" name="Picture 4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4953000" y="4572000"/>
            <a:ext cx="1219200" cy="1500554"/>
          </a:xfrm>
          <a:prstGeom prst="rect">
            <a:avLst/>
          </a:prstGeom>
          <a:noFill/>
        </p:spPr>
      </p:pic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2362200" y="4114800"/>
            <a:ext cx="4114800" cy="2457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7512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How many total puppies are there?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209800"/>
            <a:ext cx="7267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How many total </a:t>
            </a:r>
            <a:r>
              <a:rPr lang="en-US" sz="4000" dirty="0" smtClean="0"/>
              <a:t>kittens </a:t>
            </a:r>
            <a:r>
              <a:rPr lang="en-US" sz="4000" dirty="0"/>
              <a:t>are there?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200400"/>
            <a:ext cx="8269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What is the ratio of puppies to kittens?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400" y="91440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6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198120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3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962400"/>
            <a:ext cx="198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6:3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934998"/>
            <a:ext cx="6858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 have just been hired at your local animal shelter.  You will be in charge of providing care for all of the animals.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C:\Users\Jenny\AppData\Local\Microsoft\Windows\Temporary Internet Files\Content.IE5\OCA4A1W3\MP910220623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04" t="15556"/>
          <a:stretch>
            <a:fillRect/>
          </a:stretch>
        </p:blipFill>
        <p:spPr bwMode="auto">
          <a:xfrm>
            <a:off x="6858000" y="1828800"/>
            <a:ext cx="203284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352800" y="533400"/>
            <a:ext cx="563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       are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295400" y="533400"/>
            <a:ext cx="16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,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609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371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609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1371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14600" y="15240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15240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609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1371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en-US" sz="6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3000" y="15240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22860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equal ratios. </a:t>
            </a:r>
          </a:p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ratios show that there are twice as many puppies as there are kittens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76600" y="1295400"/>
            <a:ext cx="563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       are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066800" y="1295400"/>
            <a:ext cx="16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,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371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133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2954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0574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0" y="22860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57800" y="22098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1371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2133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en-US" sz="6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22860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304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Notice that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28956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equivalent fractions. When </a:t>
            </a:r>
            <a:r>
              <a:rPr lang="en-US" sz="5400" dirty="0"/>
              <a:t>written as fractions, equal ratios are equivalent fractions.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enny\AppData\Local\Microsoft\Windows\Temporary Internet Files\Content.IE5\ASX0E6MZ\MP900427623[1].jpg"/>
          <p:cNvPicPr>
            <a:picLocks noChangeAspect="1"/>
          </p:cNvPicPr>
          <p:nvPr/>
        </p:nvPicPr>
        <p:blipFill>
          <a:blip r:embed="rId2" cstate="print"/>
          <a:srcRect l="22482" t="7532" r="3777" b="5098"/>
          <a:stretch>
            <a:fillRect/>
          </a:stretch>
        </p:blipFill>
        <p:spPr bwMode="auto">
          <a:xfrm>
            <a:off x="304800" y="722095"/>
            <a:ext cx="1828800" cy="33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28800" y="2590800"/>
            <a:ext cx="6934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Let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make a table.  Add two puppies to the group for every one kitten added to the group.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2" y="1371600"/>
          <a:ext cx="8763000" cy="2980944"/>
        </p:xfrm>
        <a:graphic>
          <a:graphicData uri="http://schemas.openxmlformats.org/drawingml/2006/table">
            <a:tbl>
              <a:tblPr/>
              <a:tblGrid>
                <a:gridCol w="1371598"/>
                <a:gridCol w="1219200"/>
                <a:gridCol w="1295400"/>
                <a:gridCol w="1219200"/>
                <a:gridCol w="1153888"/>
                <a:gridCol w="1251857"/>
                <a:gridCol w="1251857"/>
              </a:tblGrid>
              <a:tr h="14904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/>
                          <a:ea typeface="Calibri"/>
                          <a:cs typeface="Times New Roman"/>
                        </a:rPr>
                        <a:t>Puppies</a:t>
                      </a:r>
                      <a:endParaRPr lang="en-US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Calibri"/>
                          <a:cs typeface="Times New Roman"/>
                        </a:rPr>
                        <a:t>Kittens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990600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6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43200" y="914400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2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0" y="1295400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733800" y="1295400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are equal ratios.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17526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0" y="16764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8001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 can find equal ratios by multiplying or dividing each term of the ratio by the same number!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81400" y="3886200"/>
            <a:ext cx="1676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÷3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057400"/>
            <a:ext cx="1143000" cy="25113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6200" y="243840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=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981200"/>
            <a:ext cx="567813" cy="2514600"/>
          </a:xfrm>
          <a:prstGeom prst="rect">
            <a:avLst/>
          </a:prstGeom>
          <a:noFill/>
        </p:spPr>
      </p:pic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895600" y="1219200"/>
            <a:ext cx="3048000" cy="800100"/>
          </a:xfrm>
          <a:prstGeom prst="curvedDownArrow">
            <a:avLst>
              <a:gd name="adj1" fmla="val 60909"/>
              <a:gd name="adj2" fmla="val 12181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895600" y="4495800"/>
            <a:ext cx="3124200" cy="914400"/>
          </a:xfrm>
          <a:prstGeom prst="curvedUpArrow">
            <a:avLst>
              <a:gd name="adj1" fmla="val 49667"/>
              <a:gd name="adj2" fmla="val 9933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657600" y="0"/>
            <a:ext cx="1676400" cy="547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÷3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8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81400" y="3886200"/>
            <a:ext cx="1676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x5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243840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=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895600" y="1219200"/>
            <a:ext cx="3048000" cy="800100"/>
          </a:xfrm>
          <a:prstGeom prst="curvedDownArrow">
            <a:avLst>
              <a:gd name="adj1" fmla="val 60909"/>
              <a:gd name="adj2" fmla="val 12181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895600" y="4495800"/>
            <a:ext cx="3124200" cy="914400"/>
          </a:xfrm>
          <a:prstGeom prst="curvedUpArrow">
            <a:avLst>
              <a:gd name="adj1" fmla="val 49667"/>
              <a:gd name="adj2" fmla="val 9933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657600" y="0"/>
            <a:ext cx="1676400" cy="547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x5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133600"/>
            <a:ext cx="508819" cy="2253343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128770"/>
            <a:ext cx="990600" cy="2176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8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3400" y="342037"/>
            <a:ext cx="8077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Just like fractions, you can express ratios in simplest form.  To write a ratio in simplest form, divide each term in the ratio by the Greatest Common Factor (GCF).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657600" y="4495800"/>
            <a:ext cx="2362200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2:1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685800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If there are 4 puppies and 2 kittens, what is the ratio of puppies to kittens in simplest form?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Now complete</a:t>
            </a:r>
            <a:r>
              <a:rPr kumimoji="0" lang="en-US" sz="9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Practice Problems at your table.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job is a huge responsibility, but we know your intelligence and creativity are perfect for the job!</a:t>
            </a:r>
            <a:endParaRPr lang="en-US" sz="5400" dirty="0"/>
          </a:p>
        </p:txBody>
      </p:sp>
      <p:pic>
        <p:nvPicPr>
          <p:cNvPr id="1029" name="Picture 5" descr="C:\Users\Jenny\AppData\Local\Microsoft\Windows\Temporary Internet Files\Content.IE5\OCA4A1W3\MP900407012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CEE"/>
              </a:clrFrom>
              <a:clrTo>
                <a:srgbClr val="E5ECEE">
                  <a:alpha val="0"/>
                </a:srgbClr>
              </a:clrTo>
            </a:clrChange>
          </a:blip>
          <a:srcRect l="6666" t="2481" r="25000"/>
          <a:stretch>
            <a:fillRect/>
          </a:stretch>
        </p:blipFill>
        <p:spPr bwMode="auto">
          <a:xfrm>
            <a:off x="0" y="3566474"/>
            <a:ext cx="3461016" cy="3291526"/>
          </a:xfrm>
          <a:prstGeom prst="rect">
            <a:avLst/>
          </a:prstGeom>
          <a:noFill/>
        </p:spPr>
      </p:pic>
      <p:pic>
        <p:nvPicPr>
          <p:cNvPr id="1030" name="Picture 6" descr="C:\Users\Jenny\AppData\Local\Microsoft\Windows\Temporary Internet Files\Content.IE5\AE8UXZOI\MP9003144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657600" cy="273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38100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Write a ratio equal to each ratio.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997643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Write each ratio in simplest form.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1024646"/>
                <a:ext cx="64770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 4 to 10	 	4:18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24646"/>
                <a:ext cx="6477000" cy="879600"/>
              </a:xfrm>
              <a:prstGeom prst="rect">
                <a:avLst/>
              </a:prstGeom>
              <a:blipFill rotWithShape="1">
                <a:blip r:embed="rId2"/>
                <a:stretch>
                  <a:fillRect l="-1318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6829" y="2044274"/>
                <a:ext cx="8610600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2 to 5/8 to 20		2 to 9/8 to 36		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9" y="2044274"/>
                <a:ext cx="8610600" cy="620491"/>
              </a:xfrm>
              <a:prstGeom prst="rect">
                <a:avLst/>
              </a:prstGeom>
              <a:blipFill rotWithShape="1">
                <a:blip r:embed="rId3"/>
                <a:stretch>
                  <a:fillRect l="-113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4800" y="5573491"/>
                <a:ext cx="8610600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        3 to 4		        1:5	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73491"/>
                <a:ext cx="8610600" cy="620491"/>
              </a:xfrm>
              <a:prstGeom prst="rect">
                <a:avLst/>
              </a:prstGeom>
              <a:blipFill rotWithShape="1"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85800" y="4591063"/>
                <a:ext cx="64770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 9 to 12	 	5:25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42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91063"/>
                <a:ext cx="6477000" cy="879600"/>
              </a:xfrm>
              <a:prstGeom prst="rect">
                <a:avLst/>
              </a:prstGeom>
              <a:blipFill rotWithShape="1">
                <a:blip r:embed="rId5"/>
                <a:stretch>
                  <a:fillRect l="-131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1342540" cy="1600200"/>
          </a:xfrm>
          <a:prstGeom prst="rect">
            <a:avLst/>
          </a:prstGeom>
          <a:noFill/>
        </p:spPr>
      </p:pic>
      <p:pic>
        <p:nvPicPr>
          <p:cNvPr id="15362" name="Picture 2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6172200" y="2590800"/>
            <a:ext cx="1362075" cy="1676400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28600" y="304800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 the shelter, there are 4 puppies and 2 kittens.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601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28600" y="4128701"/>
            <a:ext cx="8763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 can compare the number of puppies and kittens using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ratios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1342540" cy="1600200"/>
          </a:xfrm>
          <a:prstGeom prst="rect">
            <a:avLst/>
          </a:prstGeom>
          <a:noFill/>
        </p:spPr>
      </p:pic>
      <p:pic>
        <p:nvPicPr>
          <p:cNvPr id="16" name="Picture 6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1342540" cy="1600200"/>
          </a:xfrm>
          <a:prstGeom prst="rect">
            <a:avLst/>
          </a:prstGeom>
          <a:noFill/>
        </p:spPr>
      </p:pic>
      <p:pic>
        <p:nvPicPr>
          <p:cNvPr id="17" name="Picture 6" descr="MC900417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14600"/>
            <a:ext cx="1342540" cy="1600200"/>
          </a:xfrm>
          <a:prstGeom prst="rect">
            <a:avLst/>
          </a:prstGeom>
          <a:noFill/>
        </p:spPr>
      </p:pic>
      <p:pic>
        <p:nvPicPr>
          <p:cNvPr id="18" name="Picture 2" descr="MP910221072[1]"/>
          <p:cNvPicPr>
            <a:picLocks noChangeAspect="1" noChangeArrowheads="1"/>
          </p:cNvPicPr>
          <p:nvPr/>
        </p:nvPicPr>
        <p:blipFill>
          <a:blip r:embed="rId3" cstate="print"/>
          <a:srcRect l="35153" t="4272" r="7864"/>
          <a:stretch>
            <a:fillRect/>
          </a:stretch>
        </p:blipFill>
        <p:spPr bwMode="auto">
          <a:xfrm>
            <a:off x="7543800" y="2590800"/>
            <a:ext cx="136207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8382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kumimoji="0" lang="en-US" sz="8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ratio</a:t>
            </a: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comparison of two numbers using division.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533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There are three ways to write ratios.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676400"/>
          <a:ext cx="8610600" cy="3945614"/>
        </p:xfrm>
        <a:graphic>
          <a:graphicData uri="http://schemas.openxmlformats.org/drawingml/2006/table">
            <a:tbl>
              <a:tblPr/>
              <a:tblGrid>
                <a:gridCol w="1722840"/>
                <a:gridCol w="1325160"/>
                <a:gridCol w="1828800"/>
                <a:gridCol w="1905000"/>
                <a:gridCol w="1828800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Arial"/>
                          <a:ea typeface="Calibri"/>
                          <a:cs typeface="Times New Roman"/>
                        </a:rPr>
                        <a:t>Ways to Write a Ratio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latin typeface="Arial"/>
                          <a:ea typeface="Calibri"/>
                          <a:cs typeface="Times New Roman"/>
                        </a:rPr>
                        <a:t>Statement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latin typeface="Arial"/>
                          <a:ea typeface="Calibri"/>
                          <a:cs typeface="Times New Roman"/>
                        </a:rPr>
                        <a:t>In Words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latin typeface="Arial"/>
                          <a:ea typeface="Calibri"/>
                          <a:cs typeface="Times New Roman"/>
                        </a:rPr>
                        <a:t>With a Symbol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latin typeface="Arial"/>
                          <a:ea typeface="Calibri"/>
                          <a:cs typeface="Times New Roman"/>
                        </a:rPr>
                        <a:t>As a fraction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80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4 puppies to 2 kittens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Arial"/>
                          <a:ea typeface="Calibri"/>
                          <a:cs typeface="Times New Roman"/>
                        </a:rPr>
                        <a:t>4 to 2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/>
                          <a:ea typeface="Calibri"/>
                          <a:cs typeface="Times New Roman"/>
                        </a:rPr>
                        <a:t>4:2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3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696200" y="45720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04800" y="533400"/>
            <a:ext cx="861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Write the ratio of kittens to puppies.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1981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In Words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200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With a Symbol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572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As a fraction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1752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 to 4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3048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2:4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4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876800" y="5257800"/>
            <a:ext cx="990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4572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 can also compare numbers to a total.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2895600"/>
            <a:ext cx="815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If there are 4 puppies and 2 kittens, what is the total number of baby animals?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51054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6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1981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In Words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200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With a Symbol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572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As a fraction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1752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4 to 6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3048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4:6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6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876800" y="5257800"/>
            <a:ext cx="990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8600" y="167045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What is the ratio of puppies to the total number of baby animals?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663</Words>
  <Application>Microsoft Office PowerPoint</Application>
  <PresentationFormat>On-screen Show (4:3)</PresentationFormat>
  <Paragraphs>134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 PowerPoint</dc:title>
  <dc:creator>Olivia Penn</dc:creator>
  <cp:lastModifiedBy>WILSON, STEPHANIE</cp:lastModifiedBy>
  <cp:revision>19</cp:revision>
  <dcterms:created xsi:type="dcterms:W3CDTF">2013-01-03T01:42:13Z</dcterms:created>
  <dcterms:modified xsi:type="dcterms:W3CDTF">2016-02-26T22:31:39Z</dcterms:modified>
</cp:coreProperties>
</file>