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3" r:id="rId14"/>
    <p:sldId id="274" r:id="rId15"/>
    <p:sldId id="275" r:id="rId16"/>
    <p:sldId id="278" r:id="rId17"/>
    <p:sldId id="279" r:id="rId18"/>
    <p:sldId id="282" r:id="rId19"/>
    <p:sldId id="271" r:id="rId20"/>
    <p:sldId id="284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C67A3-DC67-4818-8471-B0DF3543541B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072E6-F507-4650-A260-2B773E773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0D750-BFD9-467E-A2CD-984465DEEE3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267F7-8F83-43FB-927D-3AFC02671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14BA5-68FE-4C9C-A932-99437B11AD61}" type="slidenum">
              <a:rPr lang="en-US" altLang="en-US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085"/>
            <a:ext cx="5029200" cy="41912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827D7-1D0D-4227-BE67-23D997530B19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085"/>
            <a:ext cx="5029200" cy="41912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DB585-A4A6-42EE-8F9D-C02BBEDCA0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7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0031E-B5FE-4055-90D1-6BECE7C76CE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7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49C9F-6DFB-458F-AD60-CCDC85A4A1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7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F3CCA-36ED-441D-9AFE-F944717222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7FDB2-57D4-4AD7-A080-BFA41230B7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5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34A3B-F869-48ED-81A3-67959B1825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6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5A40C-0202-4515-86B1-DEF1579236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6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C9ABA-265F-4A0C-A100-7AAFF0B5CC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9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5DE42-2623-423E-804A-42819E85E4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C52D4-EBD3-4617-8C58-908D8B1A7B8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ACD26-8A30-4A4C-8B71-D05403EAB3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9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87DB3-1F40-4DDB-BD4F-A71D53D5902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3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599" y="629663"/>
            <a:ext cx="792729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An </a:t>
            </a:r>
            <a:r>
              <a:rPr lang="en-US" altLang="en-US" sz="2800" b="1" u="sng" dirty="0">
                <a:solidFill>
                  <a:srgbClr val="000000"/>
                </a:solidFill>
                <a:latin typeface="Verdana" pitchFamily="34" charset="0"/>
              </a:rPr>
              <a:t>inequality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states that two quantities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either are not equal or may not be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equal. </a:t>
            </a: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</a:rPr>
              <a:t>Examples: </a:t>
            </a: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</a:rPr>
              <a:t>&lt; -4		x ≥ 81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An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inequality uses one of the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following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symbols:  </a:t>
            </a:r>
          </a:p>
        </p:txBody>
      </p:sp>
      <p:graphicFrame>
        <p:nvGraphicFramePr>
          <p:cNvPr id="10305" name="Group 65"/>
          <p:cNvGraphicFramePr>
            <a:graphicFrameLocks noGrp="1"/>
          </p:cNvGraphicFramePr>
          <p:nvPr/>
        </p:nvGraphicFramePr>
        <p:xfrm>
          <a:off x="457200" y="3124200"/>
          <a:ext cx="8153400" cy="3278505"/>
        </p:xfrm>
        <a:graphic>
          <a:graphicData uri="http://schemas.openxmlformats.org/drawingml/2006/table">
            <a:tbl>
              <a:tblPr/>
              <a:tblGrid>
                <a:gridCol w="1752600"/>
                <a:gridCol w="2819400"/>
                <a:gridCol w="358140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 Phrases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2438400" y="3657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is less than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2438400" y="4191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is greater than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2438400" y="5562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is greater than or equal to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2438400" y="46482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is less than or equal to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029200" y="3657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Fewer than, below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5029200" y="4191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More than, above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5029200" y="4829175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At most, no more than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5105400" y="5715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At least, no less than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3500" y="44888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What Are Inequalities???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" grpId="0"/>
      <p:bldP spid="10292" grpId="0"/>
      <p:bldP spid="10293" grpId="0"/>
      <p:bldP spid="10294" grpId="0"/>
      <p:bldP spid="10298" grpId="0"/>
      <p:bldP spid="10302" grpId="0"/>
      <p:bldP spid="10303" grpId="0"/>
      <p:bldP spid="103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89000" y="2774950"/>
            <a:ext cx="2226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a </a:t>
            </a:r>
            <a:r>
              <a:rPr lang="en-US" altLang="en-US" sz="2400" b="1" i="1" dirty="0" smtClean="0">
                <a:solidFill>
                  <a:srgbClr val="000000"/>
                </a:solidFill>
                <a:latin typeface="Verdana" pitchFamily="34" charset="0"/>
              </a:rPr>
              <a:t>+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10 ≥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17</a:t>
            </a:r>
            <a:endParaRPr lang="en-US" alt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838200" y="3276600"/>
            <a:ext cx="2305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a </a:t>
            </a:r>
            <a:r>
              <a:rPr lang="en-US" altLang="en-US" sz="2400" i="1" dirty="0" smtClean="0">
                <a:solidFill>
                  <a:srgbClr val="000000"/>
                </a:solidFill>
                <a:latin typeface="Verdana" pitchFamily="34" charset="0"/>
              </a:rPr>
              <a:t>+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10 ≥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17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216025" y="3689350"/>
            <a:ext cx="1790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3300"/>
                </a:solidFill>
                <a:latin typeface="Verdana" pitchFamily="34" charset="0"/>
              </a:rPr>
              <a:t>- </a:t>
            </a:r>
            <a:r>
              <a:rPr lang="en-US" altLang="en-US" sz="2400" dirty="0">
                <a:solidFill>
                  <a:srgbClr val="FF3300"/>
                </a:solidFill>
                <a:latin typeface="Verdana" pitchFamily="34" charset="0"/>
              </a:rPr>
              <a:t>10    </a:t>
            </a:r>
            <a:r>
              <a:rPr lang="en-US" altLang="en-US" sz="2400" dirty="0" smtClean="0">
                <a:solidFill>
                  <a:srgbClr val="FF3300"/>
                </a:solidFill>
                <a:latin typeface="Verdana" pitchFamily="34" charset="0"/>
              </a:rPr>
              <a:t>-10</a:t>
            </a:r>
            <a:endParaRPr lang="en-US" altLang="en-US" sz="2400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914400" y="4114800"/>
            <a:ext cx="12065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362200" y="4114800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955675" y="4267200"/>
            <a:ext cx="221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a        ≥    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7</a:t>
            </a:r>
            <a:endParaRPr lang="en-US" altLang="en-US" sz="24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3917950" y="3690938"/>
            <a:ext cx="4647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 smtClean="0">
                <a:solidFill>
                  <a:srgbClr val="3366FF"/>
                </a:solidFill>
                <a:latin typeface="Verdana" pitchFamily="34" charset="0"/>
              </a:rPr>
              <a:t>Subtract </a:t>
            </a: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10 </a:t>
            </a:r>
            <a:r>
              <a:rPr lang="en-US" altLang="en-US" sz="2400" i="1" dirty="0" smtClean="0">
                <a:solidFill>
                  <a:srgbClr val="3366FF"/>
                </a:solidFill>
                <a:latin typeface="Verdana" pitchFamily="34" charset="0"/>
              </a:rPr>
              <a:t>from </a:t>
            </a: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both sides.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886200" y="4283075"/>
            <a:ext cx="516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Draw a closed circle at 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Then shade the line to the right.</a:t>
            </a:r>
          </a:p>
        </p:txBody>
      </p:sp>
      <p:grpSp>
        <p:nvGrpSpPr>
          <p:cNvPr id="13363" name="Group 51"/>
          <p:cNvGrpSpPr>
            <a:grpSpLocks/>
          </p:cNvGrpSpPr>
          <p:nvPr/>
        </p:nvGrpSpPr>
        <p:grpSpPr bwMode="auto">
          <a:xfrm>
            <a:off x="457200" y="5591175"/>
            <a:ext cx="7620000" cy="733425"/>
            <a:chOff x="585" y="3216"/>
            <a:chExt cx="4800" cy="462"/>
          </a:xfrm>
        </p:grpSpPr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585" y="3390"/>
              <a:ext cx="4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00000"/>
                  </a:solidFill>
                  <a:latin typeface="Verdana" pitchFamily="34" charset="0"/>
                </a:rPr>
                <a:t>–4      –2      0       2      4       6       8      10</a:t>
              </a:r>
            </a:p>
          </p:txBody>
        </p:sp>
        <p:grpSp>
          <p:nvGrpSpPr>
            <p:cNvPr id="13362" name="Group 50"/>
            <p:cNvGrpSpPr>
              <a:grpSpLocks/>
            </p:cNvGrpSpPr>
            <p:nvPr/>
          </p:nvGrpSpPr>
          <p:grpSpPr bwMode="auto">
            <a:xfrm>
              <a:off x="738" y="3216"/>
              <a:ext cx="4373" cy="215"/>
              <a:chOff x="738" y="3216"/>
              <a:chExt cx="4373" cy="215"/>
            </a:xfrm>
          </p:grpSpPr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738" y="3316"/>
                <a:ext cx="437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864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1152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>
                <a:off x="2304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2880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>
                <a:off x="3744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>
                <a:off x="4320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>
                <a:off x="4896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>
                <a:off x="1440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>
                <a:off x="1728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7" name="Line 45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8" name="Line 46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59" name="Line 47"/>
              <p:cNvSpPr>
                <a:spLocks noChangeShapeType="1"/>
              </p:cNvSpPr>
              <p:nvPr/>
            </p:nvSpPr>
            <p:spPr bwMode="auto">
              <a:xfrm>
                <a:off x="3456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60" name="Line 48"/>
              <p:cNvSpPr>
                <a:spLocks noChangeShapeType="1"/>
              </p:cNvSpPr>
              <p:nvPr/>
            </p:nvSpPr>
            <p:spPr bwMode="auto">
              <a:xfrm>
                <a:off x="4032" y="3216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361" name="Line 49"/>
              <p:cNvSpPr>
                <a:spLocks noChangeShapeType="1"/>
              </p:cNvSpPr>
              <p:nvPr/>
            </p:nvSpPr>
            <p:spPr bwMode="auto">
              <a:xfrm>
                <a:off x="4608" y="3219"/>
                <a:ext cx="0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13364" name="Line 52"/>
          <p:cNvSpPr>
            <a:spLocks noChangeShapeType="1"/>
          </p:cNvSpPr>
          <p:nvPr/>
        </p:nvSpPr>
        <p:spPr bwMode="auto">
          <a:xfrm rot="10800000" flipH="1">
            <a:off x="5948363" y="5748338"/>
            <a:ext cx="1676400" cy="1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65" name="Oval 53"/>
          <p:cNvSpPr>
            <a:spLocks noChangeArrowheads="1"/>
          </p:cNvSpPr>
          <p:nvPr/>
        </p:nvSpPr>
        <p:spPr bwMode="auto">
          <a:xfrm>
            <a:off x="5824538" y="5638800"/>
            <a:ext cx="228600" cy="2238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50056" y="900489"/>
            <a:ext cx="82375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B: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Then graph the solution set on a number line.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575" y="318554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Adding &amp; Subtracting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1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30" grpId="0"/>
      <p:bldP spid="13331" grpId="0" animBg="1"/>
      <p:bldP spid="13332" grpId="0" animBg="1"/>
      <p:bldP spid="13333" grpId="0"/>
      <p:bldP spid="13346" grpId="0"/>
      <p:bldP spid="13347" grpId="0"/>
      <p:bldP spid="13364" grpId="0" animBg="1"/>
      <p:bldP spid="133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595460"/>
            <a:ext cx="823753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C: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Edgar’s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August profit of $137 was at least $20 higher than his July profit. What was July’s profit?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14350" y="2514600"/>
            <a:ext cx="8001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Let 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represent the profit increase from July to August.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231900" y="4191000"/>
            <a:ext cx="21875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137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 ≥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20 + 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06513" y="4557713"/>
            <a:ext cx="150336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FF3300"/>
                </a:solidFill>
                <a:latin typeface="Verdana" pitchFamily="34" charset="0"/>
              </a:rPr>
              <a:t>-20   -20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143000" y="4994276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228725" y="5043488"/>
            <a:ext cx="14732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117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≥  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09600" y="6043613"/>
            <a:ext cx="47244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July’s profit was at most $117.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089400" y="4556125"/>
            <a:ext cx="44196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Subtract 20 from both sides.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25463" y="3381375"/>
            <a:ext cx="8313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66FF"/>
                </a:solidFill>
                <a:latin typeface="Verdana" pitchFamily="34" charset="0"/>
              </a:rPr>
              <a:t>August profit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FF3300"/>
                </a:solidFill>
                <a:latin typeface="Verdana" pitchFamily="34" charset="0"/>
              </a:rPr>
              <a:t>was at least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009999"/>
                </a:solidFill>
                <a:latin typeface="Verdana" pitchFamily="34" charset="0"/>
              </a:rPr>
              <a:t>$20 higher than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FF00FF"/>
                </a:solidFill>
                <a:latin typeface="Verdana" pitchFamily="34" charset="0"/>
              </a:rPr>
              <a:t>July’s profit.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525463" y="3763963"/>
            <a:ext cx="74295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66FF"/>
                </a:solidFill>
                <a:latin typeface="Verdana" pitchFamily="34" charset="0"/>
              </a:rPr>
              <a:t>     $137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             </a:t>
            </a:r>
            <a:r>
              <a:rPr lang="en-US" altLang="en-US" sz="2300">
                <a:solidFill>
                  <a:srgbClr val="FF3300"/>
                </a:solidFill>
                <a:latin typeface="Verdana" pitchFamily="34" charset="0"/>
              </a:rPr>
              <a:t>≥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         </a:t>
            </a:r>
            <a:r>
              <a:rPr lang="en-US" altLang="en-US" sz="2300">
                <a:solidFill>
                  <a:srgbClr val="009999"/>
                </a:solidFill>
                <a:latin typeface="Verdana" pitchFamily="34" charset="0"/>
              </a:rPr>
              <a:t>         20     +</a:t>
            </a:r>
            <a:r>
              <a:rPr lang="en-US" altLang="en-US" sz="2300">
                <a:solidFill>
                  <a:srgbClr val="FF00FF"/>
                </a:solidFill>
                <a:latin typeface="Verdana" pitchFamily="34" charset="0"/>
              </a:rPr>
              <a:t>          </a:t>
            </a:r>
            <a:r>
              <a:rPr lang="en-US" altLang="en-US" sz="2300" i="1">
                <a:solidFill>
                  <a:srgbClr val="FF00FF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276475" y="4994276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603375" y="5562600"/>
            <a:ext cx="14732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≤  117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4030663" y="5567363"/>
            <a:ext cx="351313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Rewrite the inequality.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8575" y="0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Adding &amp; Subtracting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38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utoUpdateAnimBg="0"/>
      <p:bldP spid="18443" grpId="0" autoUpdateAnimBg="0"/>
      <p:bldP spid="18444" grpId="0" autoUpdateAnimBg="0"/>
      <p:bldP spid="18445" grpId="0" animBg="1" autoUpdateAnimBg="0"/>
      <p:bldP spid="18447" grpId="0" autoUpdateAnimBg="0"/>
      <p:bldP spid="18449" grpId="0" autoUpdateAnimBg="0"/>
      <p:bldP spid="18450" grpId="0" autoUpdateAnimBg="0"/>
      <p:bldP spid="18469" grpId="0" autoUpdateAnimBg="0"/>
      <p:bldP spid="18470" grpId="0" autoUpdateAnimBg="0"/>
      <p:bldP spid="18472" grpId="0" animBg="1" autoUpdateAnimBg="0"/>
      <p:bldP spid="18473" grpId="0" autoUpdateAnimBg="0"/>
      <p:bldP spid="184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0056" y="595460"/>
            <a:ext cx="823753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D: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00"/>
                </a:solidFill>
                <a:latin typeface="Verdana" pitchFamily="34" charset="0"/>
              </a:rPr>
              <a:t>Rylan’s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March profit of $172 was at least $12 less than his February profit. What was February’s profit?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14350" y="2514600"/>
            <a:ext cx="8001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Let 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represent the profit decrease from February to march.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31900" y="4191000"/>
            <a:ext cx="210025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  <a:latin typeface="Verdana" pitchFamily="34" charset="0"/>
              </a:rPr>
              <a:t>172</a:t>
            </a:r>
            <a:r>
              <a:rPr lang="en-US" altLang="en-US" sz="2300" i="1" dirty="0">
                <a:solidFill>
                  <a:srgbClr val="000000"/>
                </a:solidFill>
                <a:latin typeface="Verdana" pitchFamily="34" charset="0"/>
              </a:rPr>
              <a:t> ≥</a:t>
            </a:r>
            <a:r>
              <a:rPr lang="en-US" altLang="en-US" sz="23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  <a:latin typeface="Verdana" pitchFamily="34" charset="0"/>
              </a:rPr>
              <a:t>p - </a:t>
            </a:r>
            <a:r>
              <a:rPr lang="en-US" altLang="en-US" sz="2300" i="1" dirty="0" smtClean="0">
                <a:solidFill>
                  <a:srgbClr val="000000"/>
                </a:solidFill>
                <a:latin typeface="Verdana" pitchFamily="34" charset="0"/>
              </a:rPr>
              <a:t>12</a:t>
            </a:r>
            <a:endParaRPr lang="en-US" altLang="en-US" sz="23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28725" y="4557713"/>
            <a:ext cx="214834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FF3300"/>
                </a:solidFill>
                <a:latin typeface="Verdana" pitchFamily="34" charset="0"/>
              </a:rPr>
              <a:t>+12   </a:t>
            </a:r>
            <a:r>
              <a:rPr lang="en-US" altLang="en-US" sz="2300" dirty="0" smtClean="0">
                <a:solidFill>
                  <a:srgbClr val="FF3300"/>
                </a:solidFill>
                <a:latin typeface="Verdana" pitchFamily="34" charset="0"/>
              </a:rPr>
              <a:t>    +</a:t>
            </a:r>
            <a:r>
              <a:rPr lang="en-US" altLang="en-US" sz="2300" dirty="0">
                <a:solidFill>
                  <a:srgbClr val="FF3300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184275" y="4999038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28725" y="5043488"/>
            <a:ext cx="147320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184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≥  </a:t>
            </a: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09600" y="6043613"/>
            <a:ext cx="54641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February’s profit was at most $184.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089400" y="4556125"/>
            <a:ext cx="333533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Add 12 to both sides.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25463" y="3381375"/>
            <a:ext cx="85471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66FF"/>
                </a:solidFill>
                <a:latin typeface="Verdana" pitchFamily="34" charset="0"/>
              </a:rPr>
              <a:t>March profit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FF3300"/>
                </a:solidFill>
                <a:latin typeface="Verdana" pitchFamily="34" charset="0"/>
              </a:rPr>
              <a:t>was at least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009999"/>
                </a:solidFill>
                <a:latin typeface="Verdana" pitchFamily="34" charset="0"/>
              </a:rPr>
              <a:t>$12 less than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300">
                <a:solidFill>
                  <a:srgbClr val="FF00FF"/>
                </a:solidFill>
                <a:latin typeface="Verdana" pitchFamily="34" charset="0"/>
              </a:rPr>
              <a:t>February’s profit.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25463" y="3763963"/>
            <a:ext cx="781015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3366FF"/>
                </a:solidFill>
                <a:latin typeface="Verdana" pitchFamily="34" charset="0"/>
              </a:rPr>
              <a:t>     $172</a:t>
            </a:r>
            <a:r>
              <a:rPr lang="en-US" altLang="en-US" sz="2300" dirty="0">
                <a:solidFill>
                  <a:srgbClr val="000000"/>
                </a:solidFill>
                <a:latin typeface="Verdana" pitchFamily="34" charset="0"/>
              </a:rPr>
              <a:t>              </a:t>
            </a:r>
            <a:r>
              <a:rPr lang="en-US" altLang="en-US" sz="2300" dirty="0">
                <a:solidFill>
                  <a:srgbClr val="FF3300"/>
                </a:solidFill>
                <a:latin typeface="Verdana" pitchFamily="34" charset="0"/>
              </a:rPr>
              <a:t>≥</a:t>
            </a:r>
            <a:r>
              <a:rPr lang="en-US" altLang="en-US" sz="2300" dirty="0">
                <a:solidFill>
                  <a:srgbClr val="000000"/>
                </a:solidFill>
                <a:latin typeface="Verdana" pitchFamily="34" charset="0"/>
              </a:rPr>
              <a:t>          </a:t>
            </a:r>
            <a:r>
              <a:rPr lang="en-US" altLang="en-US" sz="2300" dirty="0">
                <a:solidFill>
                  <a:srgbClr val="009999"/>
                </a:solidFill>
                <a:latin typeface="Verdana" pitchFamily="34" charset="0"/>
              </a:rPr>
              <a:t>     </a:t>
            </a:r>
            <a:r>
              <a:rPr lang="en-US" altLang="en-US" sz="2300" dirty="0" smtClean="0">
                <a:solidFill>
                  <a:srgbClr val="009999"/>
                </a:solidFill>
                <a:latin typeface="Verdana" pitchFamily="34" charset="0"/>
              </a:rPr>
              <a:t>p           -</a:t>
            </a:r>
            <a:r>
              <a:rPr lang="en-US" altLang="en-US" sz="2300" dirty="0" smtClean="0">
                <a:solidFill>
                  <a:srgbClr val="FF00FF"/>
                </a:solidFill>
                <a:latin typeface="Verdana" pitchFamily="34" charset="0"/>
              </a:rPr>
              <a:t>            </a:t>
            </a:r>
            <a:r>
              <a:rPr lang="en-US" altLang="en-US" sz="2300" i="1" dirty="0" smtClean="0">
                <a:solidFill>
                  <a:srgbClr val="FF00FF"/>
                </a:solidFill>
                <a:latin typeface="Verdana" pitchFamily="34" charset="0"/>
              </a:rPr>
              <a:t>12</a:t>
            </a:r>
            <a:endParaRPr lang="en-US" altLang="en-US" sz="2300" i="1" dirty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2816224" y="5003989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1603375" y="5562600"/>
            <a:ext cx="14732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en-US" altLang="en-US" sz="2300">
                <a:solidFill>
                  <a:srgbClr val="000000"/>
                </a:solidFill>
                <a:latin typeface="Verdana" pitchFamily="34" charset="0"/>
              </a:rPr>
              <a:t> ≤  184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030663" y="5567363"/>
            <a:ext cx="351313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Rewrite the inequality.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8575" y="0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Adding &amp; Subtracting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32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nimBg="1" autoUpdateAnimBg="0"/>
      <p:bldP spid="33800" grpId="0" autoUpdateAnimBg="0"/>
      <p:bldP spid="33801" grpId="0" autoUpdateAnimBg="0"/>
      <p:bldP spid="33802" grpId="0" autoUpdateAnimBg="0"/>
      <p:bldP spid="33809" grpId="0" autoUpdateAnimBg="0"/>
      <p:bldP spid="33810" grpId="0" autoUpdateAnimBg="0"/>
      <p:bldP spid="33811" grpId="0" animBg="1" autoUpdateAnimBg="0"/>
      <p:bldP spid="33812" grpId="0" autoUpdateAnimBg="0"/>
      <p:bldP spid="338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1219200"/>
            <a:ext cx="7620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Verdana" pitchFamily="34" charset="0"/>
              </a:rPr>
              <a:t>When you multiply or divide both sides of an inequality by the same positive number, the statement will still be true. However, </a:t>
            </a:r>
            <a:r>
              <a:rPr lang="en-US" sz="2800" u="sng" dirty="0">
                <a:solidFill>
                  <a:srgbClr val="FF0066"/>
                </a:solidFill>
                <a:latin typeface="Verdana" pitchFamily="34" charset="0"/>
              </a:rPr>
              <a:t>when you multiply or divide both sides by the same </a:t>
            </a:r>
            <a:r>
              <a:rPr lang="en-US" sz="2800" i="1" u="sng" dirty="0">
                <a:solidFill>
                  <a:srgbClr val="00B050"/>
                </a:solidFill>
                <a:latin typeface="Verdana" pitchFamily="34" charset="0"/>
              </a:rPr>
              <a:t>negative</a:t>
            </a:r>
            <a:r>
              <a:rPr lang="en-US" sz="2800" i="1" u="sng" dirty="0">
                <a:solidFill>
                  <a:srgbClr val="FF0066"/>
                </a:solidFill>
                <a:latin typeface="Verdana" pitchFamily="34" charset="0"/>
              </a:rPr>
              <a:t> </a:t>
            </a:r>
            <a:r>
              <a:rPr lang="en-US" sz="2800" u="sng" dirty="0">
                <a:solidFill>
                  <a:srgbClr val="FF0066"/>
                </a:solidFill>
                <a:latin typeface="Verdana" pitchFamily="34" charset="0"/>
              </a:rPr>
              <a:t>number, you need to reverse the direction of the inequality symbol for the statement to be true.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588" y="6557962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Course 2</a:t>
            </a:r>
            <a:endParaRPr lang="en-US" sz="800" b="1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575" y="258357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469256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E: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674813" y="2463800"/>
            <a:ext cx="436562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u="sng">
                <a:solidFill>
                  <a:srgbClr val="000000"/>
                </a:solidFill>
                <a:latin typeface="Verdana" pitchFamily="34" charset="0"/>
              </a:rPr>
              <a:t>c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81200" y="2616200"/>
            <a:ext cx="1119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≤ –4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676400" y="3200400"/>
            <a:ext cx="4095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00"/>
                </a:solidFill>
                <a:latin typeface="Verdana" pitchFamily="34" charset="0"/>
              </a:rPr>
              <a:t>c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963738" y="3340100"/>
            <a:ext cx="105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≤ –4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676400" y="4025900"/>
            <a:ext cx="4095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u="sng">
                <a:solidFill>
                  <a:srgbClr val="000000"/>
                </a:solidFill>
                <a:latin typeface="Verdana" pitchFamily="34" charset="0"/>
              </a:rPr>
              <a:t>c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981200" y="4178300"/>
            <a:ext cx="187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≤     (–4)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143000" y="4178300"/>
            <a:ext cx="73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(4)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317750" y="4178300"/>
            <a:ext cx="73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(4)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524000" y="5043488"/>
            <a:ext cx="1712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c  ≤ –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16</a:t>
            </a:r>
            <a:endParaRPr lang="en-US" sz="28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114800" y="4205288"/>
            <a:ext cx="4564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3465FF"/>
                </a:solidFill>
                <a:latin typeface="Verdana" pitchFamily="34" charset="0"/>
              </a:rPr>
              <a:t>Multiply both sides by 4.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8575" y="519967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842061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Describe how you would graph solutions on a number line.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69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1437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190464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F: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414463" y="2252663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t</a:t>
            </a:r>
            <a:endParaRPr lang="en-US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828800" y="2452688"/>
            <a:ext cx="1247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&gt; 0.3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346200" y="3254375"/>
            <a:ext cx="635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t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–4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871663" y="3367088"/>
            <a:ext cx="1179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&gt; 0.3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1600200" y="4140200"/>
            <a:ext cx="323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t</a:t>
            </a:r>
            <a:endParaRPr lang="en-US" sz="2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931988" y="4357688"/>
            <a:ext cx="19542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&lt; </a:t>
            </a: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(–4)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0.3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41350" y="4343400"/>
            <a:ext cx="958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(–4)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524000" y="5119688"/>
            <a:ext cx="1795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t  &lt; 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–1.2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157288" y="2681288"/>
            <a:ext cx="688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–4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1371600" y="2743200"/>
            <a:ext cx="484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1476375" y="37004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385888" y="4586288"/>
            <a:ext cx="63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–4</a:t>
            </a: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1538288" y="46339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981450" y="4343400"/>
            <a:ext cx="4933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3465FF"/>
                </a:solidFill>
                <a:latin typeface="Verdana" pitchFamily="34" charset="0"/>
              </a:rPr>
              <a:t>Multiply both sides by –4 and reverse the inequality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3465FF"/>
                </a:solidFill>
                <a:latin typeface="Verdana" pitchFamily="34" charset="0"/>
              </a:rPr>
              <a:t>symbol.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8575" y="519967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842061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Describe how you would graph solutions on a number line.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77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 autoUpdateAnimBg="0"/>
      <p:bldP spid="31762" grpId="0" autoUpdateAnimBg="0"/>
      <p:bldP spid="31763" grpId="0" autoUpdateAnimBg="0"/>
      <p:bldP spid="31764" grpId="0" autoUpdateAnimBg="0"/>
      <p:bldP spid="31765" grpId="0" autoUpdateAnimBg="0"/>
      <p:bldP spid="31767" grpId="0" autoUpdateAnimBg="0"/>
      <p:bldP spid="31770" grpId="0" animBg="1" autoUpdateAnimBg="0"/>
      <p:bldP spid="31772" grpId="0" autoUpdateAnimBg="0"/>
      <p:bldP spid="31773" grpId="0" animBg="1" autoUpdateAnimBg="0"/>
      <p:bldP spid="317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057042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G: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39838" y="2038350"/>
            <a:ext cx="1731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5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 ≥ 23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279525" y="2514600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5</a:t>
            </a: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 ≥ 23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3005138"/>
            <a:ext cx="474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344738" y="3000375"/>
            <a:ext cx="474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374775" y="2971800"/>
            <a:ext cx="40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362200" y="2971800"/>
            <a:ext cx="40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498600" y="3657600"/>
            <a:ext cx="93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a ≥ 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60600" y="3397250"/>
            <a:ext cx="63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357438" y="38719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352925" y="2641600"/>
            <a:ext cx="370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3465FF"/>
                </a:solidFill>
                <a:latin typeface="Verdana" pitchFamily="34" charset="0"/>
              </a:rPr>
              <a:t>Divide both sides by 5.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743200" y="3595688"/>
            <a:ext cx="1157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, or 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781425" y="3429000"/>
            <a:ext cx="409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000000"/>
                </a:solidFill>
                <a:latin typeface="Verdana" pitchFamily="34" charset="0"/>
              </a:rPr>
              <a:t>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8575" y="519967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" y="5495881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Describe how you would graph solutions on a number line.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92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/>
      <p:bldP spid="16403" grpId="0" animBg="1"/>
      <p:bldP spid="16404" grpId="0" animBg="1"/>
      <p:bldP spid="16405" grpId="0"/>
      <p:bldP spid="16406" grpId="0"/>
      <p:bldP spid="16407" grpId="0"/>
      <p:bldP spid="16408" grpId="0"/>
      <p:bldP spid="16409" grpId="0" animBg="1"/>
      <p:bldP spid="16411" grpId="0"/>
      <p:bldP spid="16412" grpId="0"/>
      <p:bldP spid="16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73062" y="1092368"/>
            <a:ext cx="82375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H: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665288" y="1995488"/>
            <a:ext cx="2297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192&lt; -24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524000" y="2608263"/>
            <a:ext cx="2395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 192 &lt; </a:t>
            </a:r>
            <a:r>
              <a:rPr lang="en-US" sz="2800">
                <a:solidFill>
                  <a:srgbClr val="000000"/>
                </a:solidFill>
                <a:latin typeface="Symbol" pitchFamily="18" charset="2"/>
              </a:rPr>
              <a:t>-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24</a:t>
            </a: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1614488" y="3109913"/>
            <a:ext cx="941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2971800" y="3124200"/>
            <a:ext cx="9413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585913" y="30622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–24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895600" y="30480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  <a:latin typeface="Verdana" pitchFamily="34" charset="0"/>
              </a:rPr>
              <a:t>–24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965325" y="3533775"/>
            <a:ext cx="1585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-8</a:t>
            </a: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Verdana" pitchFamily="34" charset="0"/>
              </a:rPr>
              <a:t>&gt;   </a:t>
            </a:r>
            <a:r>
              <a:rPr lang="en-US" sz="2800" i="1">
                <a:solidFill>
                  <a:srgbClr val="0000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419600" y="2590800"/>
            <a:ext cx="426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3465FF"/>
                </a:solidFill>
                <a:latin typeface="Verdana" pitchFamily="34" charset="0"/>
              </a:rPr>
              <a:t>Divide both sides by –24, and reverse the inequality symbol.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8575" y="519967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5495881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Describe how you would graph solutions on a number line.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75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utoUpdateAnimBg="0"/>
      <p:bldP spid="18451" grpId="0" animBg="1" autoUpdateAnimBg="0"/>
      <p:bldP spid="18452" grpId="0" animBg="1" autoUpdateAnimBg="0"/>
      <p:bldP spid="18454" grpId="0" autoUpdateAnimBg="0"/>
      <p:bldP spid="18455" grpId="0" autoUpdateAnimBg="0"/>
      <p:bldP spid="18456" grpId="0" autoUpdateAnimBg="0"/>
      <p:bldP spid="1845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701969"/>
            <a:ext cx="82375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I: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It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cost Josh $85 to make candles for the craft fair. How many candles must he sell at $4.00 each to make a profit?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24384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Since profit is the amount earned minus the amount spent, Josh needs to earn more than $85.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57200" y="32766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Let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represent the number of candles that must be sold.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878138" y="3810000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&gt; 85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895600" y="41910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&gt; 85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973388" y="4652963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749675" y="46482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971800" y="4572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4      4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106738" y="5029200"/>
            <a:ext cx="169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&gt; 21.25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81000" y="54102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Josh cannot sell 0.25 candle, so he needs to sell at least 22 candles, or more than 21 candles, to earn a profit.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4827588" y="3810000"/>
            <a:ext cx="319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3465FF"/>
                </a:solidFill>
                <a:latin typeface="Verdana" pitchFamily="34" charset="0"/>
              </a:rPr>
              <a:t>Write an inequality.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800600" y="4419600"/>
            <a:ext cx="370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3465FF"/>
                </a:solidFill>
                <a:latin typeface="Verdana" pitchFamily="34" charset="0"/>
              </a:rPr>
              <a:t>Divide both sides by 4.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575" y="7349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Multiplying &amp; Dividing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1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utoUpdateAnimBg="0"/>
      <p:bldP spid="20497" grpId="0" autoUpdateAnimBg="0"/>
      <p:bldP spid="20498" grpId="0" autoUpdateAnimBg="0"/>
      <p:bldP spid="20499" grpId="0" autoUpdateAnimBg="0"/>
      <p:bldP spid="20500" grpId="0" animBg="1" autoUpdateAnimBg="0"/>
      <p:bldP spid="20501" grpId="0" animBg="1" autoUpdateAnimBg="0"/>
      <p:bldP spid="20502" grpId="0" autoUpdateAnimBg="0"/>
      <p:bldP spid="20503" grpId="0" autoUpdateAnimBg="0"/>
      <p:bldP spid="20504" grpId="0" autoUpdateAnimBg="0"/>
      <p:bldP spid="20511" grpId="0" autoUpdateAnimBg="0"/>
      <p:bldP spid="205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-14143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Now You Try!</a:t>
            </a:r>
            <a:endParaRPr lang="en-US" altLang="en-US" sz="240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1055" y="1110863"/>
            <a:ext cx="7924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Solve. </a:t>
            </a:r>
            <a:endParaRPr lang="en-US" alt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– 4 &gt; 17 		</a:t>
            </a: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p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+ 18 ≥ –6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69673" y="231371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FF3300"/>
                </a:solidFill>
                <a:latin typeface="Verdana" pitchFamily="34" charset="0"/>
              </a:rPr>
              <a:t>p ≥ –</a:t>
            </a:r>
            <a:r>
              <a:rPr lang="en-US" altLang="en-US" sz="2400" dirty="0">
                <a:solidFill>
                  <a:srgbClr val="FF3300"/>
                </a:solidFill>
                <a:latin typeface="Verdana" pitchFamily="34" charset="0"/>
              </a:rPr>
              <a:t>24</a:t>
            </a:r>
            <a:endParaRPr lang="en-US" altLang="en-US" sz="2400" i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276600" y="1692649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smtClean="0">
                <a:solidFill>
                  <a:srgbClr val="FF3300"/>
                </a:solidFill>
                <a:latin typeface="Verdana" pitchFamily="34" charset="0"/>
              </a:rPr>
              <a:t>x </a:t>
            </a:r>
            <a:r>
              <a:rPr lang="en-US" altLang="en-US" sz="2400" i="1" dirty="0">
                <a:solidFill>
                  <a:srgbClr val="FF3300"/>
                </a:solidFill>
                <a:latin typeface="Verdana" pitchFamily="34" charset="0"/>
              </a:rPr>
              <a:t>&gt; </a:t>
            </a:r>
            <a:r>
              <a:rPr lang="en-US" altLang="en-US" sz="2400" dirty="0" smtClean="0">
                <a:solidFill>
                  <a:srgbClr val="FF3300"/>
                </a:solidFill>
                <a:latin typeface="Verdana" pitchFamily="34" charset="0"/>
              </a:rPr>
              <a:t>21</a:t>
            </a:r>
            <a:endParaRPr lang="en-US" altLang="en-US" sz="2400" i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71055" y="3234521"/>
            <a:ext cx="7924800" cy="23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96875" indent="-396875">
              <a:defRPr>
                <a:solidFill>
                  <a:schemeClr val="tx1"/>
                </a:solidFill>
                <a:latin typeface="Arial" charset="0"/>
              </a:defRPr>
            </a:lvl1pPr>
            <a:lvl2pPr marL="5111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Write an inequality and solve.</a:t>
            </a:r>
            <a:endParaRPr lang="en-US" alt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3.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There are at least 17 more bus riders than walkers in a class. If there are 7 walkers, how many bus riders are there?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935182" y="5385583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3300"/>
                </a:solidFill>
                <a:latin typeface="Verdana" pitchFamily="34" charset="0"/>
              </a:rPr>
              <a:t>bus riders ≥ 24</a:t>
            </a:r>
          </a:p>
        </p:txBody>
      </p:sp>
    </p:spTree>
    <p:extLst>
      <p:ext uri="{BB962C8B-B14F-4D97-AF65-F5344CB8AC3E}">
        <p14:creationId xmlns:p14="http://schemas.microsoft.com/office/powerpoint/2010/main" val="297547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  <p:bldP spid="34" grpId="0"/>
      <p:bldP spid="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Examples: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Write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an inequality for each situation.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Writing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" y="2470150"/>
            <a:ext cx="7635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charset="0"/>
              </a:defRPr>
            </a:lvl1pPr>
            <a:lvl2pPr marL="57943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A.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There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are at least 15 people in the  waiting room.     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0" y="3384550"/>
            <a:ext cx="38539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number of people ≥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15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                      p ≥ 15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1000" y="4070350"/>
            <a:ext cx="7219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B. The tram attendant will allow no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    than 60 people on the tram.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38200" y="5060950"/>
            <a:ext cx="38539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number of people ≤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60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                      p ≤ 60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00600" y="3302000"/>
            <a:ext cx="3970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“At least” means greater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than or equal to.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876800" y="4902200"/>
            <a:ext cx="3698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“No more than” means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less than or equal to.</a:t>
            </a:r>
          </a:p>
        </p:txBody>
      </p:sp>
    </p:spTree>
    <p:extLst>
      <p:ext uri="{BB962C8B-B14F-4D97-AF65-F5344CB8AC3E}">
        <p14:creationId xmlns:p14="http://schemas.microsoft.com/office/powerpoint/2010/main" val="3332345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  <p:bldP spid="11278" grpId="0"/>
      <p:bldP spid="112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1465876"/>
            <a:ext cx="838200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Solve.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4.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		</a:t>
            </a: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5.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endParaRPr lang="en-US" sz="24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6.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18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w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&lt; 4</a:t>
            </a:r>
          </a:p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7.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–4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&gt; 36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8.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It cost a candle company $51 to make a dozen candles. How many candles must it sell at $7 </a:t>
            </a:r>
            <a:br>
              <a:rPr lang="en-US" sz="24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apiece to make a profit?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19400" y="2514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3300"/>
                </a:solidFill>
                <a:latin typeface="Verdana" pitchFamily="34" charset="0"/>
              </a:rPr>
              <a:t>b &lt; –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84</a:t>
            </a:r>
            <a:endParaRPr lang="en-US" sz="2400" i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19400" y="1905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3300"/>
                </a:solidFill>
                <a:latin typeface="Verdana" pitchFamily="34" charset="0"/>
              </a:rPr>
              <a:t>s 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&gt; 108</a:t>
            </a:r>
            <a:endParaRPr lang="en-US" sz="2400" i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75252" y="3352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3300"/>
                </a:solidFill>
                <a:latin typeface="Verdana" pitchFamily="34" charset="0"/>
              </a:rPr>
              <a:t>w &lt;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819400" y="3956339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3300"/>
                </a:solidFill>
                <a:latin typeface="Verdana" pitchFamily="34" charset="0"/>
              </a:rPr>
              <a:t>f 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&lt; –9</a:t>
            </a:r>
            <a:endParaRPr lang="en-US" sz="2400" i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974725" y="1828800"/>
            <a:ext cx="34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u="sng">
                <a:solidFill>
                  <a:srgbClr val="000000"/>
                </a:solidFill>
                <a:latin typeface="Verdana" pitchFamily="34" charset="0"/>
              </a:rPr>
              <a:t>s</a:t>
            </a:r>
            <a:endParaRPr lang="en-US" sz="2000" i="1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Verdana" pitchFamily="34" charset="0"/>
              </a:rPr>
              <a:t>9</a:t>
            </a:r>
            <a:endParaRPr lang="en-US" sz="2000" u="sng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1279525" y="19050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&gt; 12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990600" y="2422525"/>
            <a:ext cx="669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b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–14</a:t>
            </a:r>
            <a:endParaRPr lang="en-US" sz="2000" i="1" u="sng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1074738" y="277018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627188" y="2514600"/>
            <a:ext cx="73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&gt; 6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636962" y="3321916"/>
            <a:ext cx="34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u="sng">
                <a:solidFill>
                  <a:srgbClr val="FF3300"/>
                </a:solidFill>
                <a:latin typeface="Verdana" pitchFamily="34" charset="0"/>
              </a:rPr>
              <a:t>2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3300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419600" y="5229225"/>
            <a:ext cx="428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more than 7 candles, or at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533400" y="5686425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least 8 candles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14143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Now You Try!</a:t>
            </a:r>
            <a:endParaRPr lang="en-US" altLang="en-US" sz="2400" dirty="0">
              <a:solidFill>
                <a:srgbClr val="0066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62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9" grpId="0" autoUpdateAnimBg="0"/>
      <p:bldP spid="28680" grpId="0" autoUpdateAnimBg="0"/>
      <p:bldP spid="28699" grpId="0"/>
      <p:bldP spid="28701" grpId="0"/>
      <p:bldP spid="28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0056" y="1295400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Examples: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Write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an inequality for each situation.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2470150"/>
            <a:ext cx="7635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charset="0"/>
              </a:defRPr>
            </a:lvl1pPr>
            <a:lvl2pPr marL="57943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C.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There are at most 10 gallons of gas in the tank.      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0" y="3384550"/>
            <a:ext cx="31870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gallons of gas ≤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                g ≤ 10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1000" y="4375150"/>
            <a:ext cx="7382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D.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There is at least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25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yards of fabric left.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38200" y="5051425"/>
            <a:ext cx="33345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yards of fabric ≥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25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                 f ≥ 25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800600" y="3302000"/>
            <a:ext cx="3473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“At most” means less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than or equal to.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876800" y="4892675"/>
            <a:ext cx="3986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“At least” means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greater than or equal to.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Writing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69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  <p:bldP spid="245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An inequality that contains a variable is an </a:t>
            </a:r>
            <a:r>
              <a:rPr lang="en-US" altLang="en-US" sz="2400" b="1" u="sng">
                <a:solidFill>
                  <a:srgbClr val="000000"/>
                </a:solidFill>
                <a:latin typeface="Verdana" pitchFamily="34" charset="0"/>
              </a:rPr>
              <a:t>algebraic inequality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. A value of the variable that makes the inequality true is a solution of the inequality.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" y="2971800"/>
            <a:ext cx="77724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An inequality may have more than one solution. Together, all of the solutions are called the </a:t>
            </a:r>
            <a:r>
              <a:rPr lang="en-US" altLang="en-US" sz="2400" b="1" u="sng">
                <a:solidFill>
                  <a:srgbClr val="000000"/>
                </a:solidFill>
                <a:latin typeface="Verdana" pitchFamily="34" charset="0"/>
              </a:rPr>
              <a:t>solution set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3400" y="4343400"/>
            <a:ext cx="7696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You can graph the solutions of an inequality on a number line. If the variable is “greater than” or “less than” a number, then that number is indicated with an open circle. </a:t>
            </a:r>
          </a:p>
        </p:txBody>
      </p:sp>
    </p:spTree>
    <p:extLst>
      <p:ext uri="{BB962C8B-B14F-4D97-AF65-F5344CB8AC3E}">
        <p14:creationId xmlns:p14="http://schemas.microsoft.com/office/powerpoint/2010/main" val="14189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  <p:bldP spid="122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90600" y="11430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This open circle shows that 5 is not a solution.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826375" y="1905000"/>
            <a:ext cx="116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3366FF"/>
                </a:solidFill>
                <a:latin typeface="Verdana" pitchFamily="34" charset="0"/>
              </a:rPr>
              <a:t>a &gt; 5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If the variable is “greater than or equal to” or “less than or equal to” a number, that number is indicated with a closed circle.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143000" y="4267200"/>
            <a:ext cx="692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This closed circle shows that 3 is a solution.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666038" y="5181600"/>
            <a:ext cx="1173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3366FF"/>
                </a:solidFill>
                <a:latin typeface="Verdana" pitchFamily="34" charset="0"/>
              </a:rPr>
              <a:t>b ≤ 3</a:t>
            </a:r>
          </a:p>
        </p:txBody>
      </p:sp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960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4876800"/>
            <a:ext cx="60864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Graphing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2" grpId="0" autoUpdateAnimBg="0"/>
      <p:bldP spid="13323" grpId="0" autoUpdateAnimBg="0"/>
      <p:bldP spid="13325" grpId="0" autoUpdateAnimBg="0"/>
      <p:bldP spid="133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8150" y="1143000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Examples: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Graph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each inequality.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–3   –2    –1     0     1     2    3</a:t>
            </a:r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733425" y="3124200"/>
            <a:ext cx="4067175" cy="228600"/>
            <a:chOff x="2352" y="2592"/>
            <a:chExt cx="2562" cy="144"/>
          </a:xfrm>
        </p:grpSpPr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2352" y="2658"/>
              <a:ext cx="2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259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292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331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696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403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436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4704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4381500" y="3152775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10800000" flipV="1">
            <a:off x="576263" y="3200400"/>
            <a:ext cx="3843337" cy="19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84188" y="2362200"/>
            <a:ext cx="164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A.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n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&lt;  3</a:t>
            </a:r>
            <a:endParaRPr lang="en-US" altLang="en-US" sz="3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257800" y="2622550"/>
            <a:ext cx="365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3 is not a solution, so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draw an open circle at 3. Shade the line to the left of 3.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57200" y="4146550"/>
            <a:ext cx="174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B.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a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≥ –4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42938" y="5149850"/>
            <a:ext cx="472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–6   –4   –2    0     2     4    6   </a:t>
            </a:r>
          </a:p>
        </p:txBody>
      </p:sp>
      <p:grpSp>
        <p:nvGrpSpPr>
          <p:cNvPr id="14387" name="Group 51"/>
          <p:cNvGrpSpPr>
            <a:grpSpLocks/>
          </p:cNvGrpSpPr>
          <p:nvPr/>
        </p:nvGrpSpPr>
        <p:grpSpPr bwMode="auto">
          <a:xfrm>
            <a:off x="609600" y="4908550"/>
            <a:ext cx="4067175" cy="228600"/>
            <a:chOff x="384" y="3092"/>
            <a:chExt cx="2562" cy="144"/>
          </a:xfrm>
        </p:grpSpPr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384" y="3158"/>
              <a:ext cx="2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624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960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1296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1632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1968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>
              <a:off x="2304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>
              <a:off x="2640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4376" name="Line 40"/>
          <p:cNvSpPr>
            <a:spLocks noChangeShapeType="1"/>
          </p:cNvSpPr>
          <p:nvPr/>
        </p:nvSpPr>
        <p:spPr bwMode="auto">
          <a:xfrm rot="10800000" flipH="1">
            <a:off x="1514475" y="5014913"/>
            <a:ext cx="312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5394325" y="4375150"/>
            <a:ext cx="3411538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–4 is a solution, so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draw a closed circle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at –4. Shade the line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to the right of –4. </a:t>
            </a:r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1438275" y="49387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Graphing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1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58" grpId="0" animBg="1"/>
      <p:bldP spid="14359" grpId="0" animBg="1"/>
      <p:bldP spid="14362" grpId="0"/>
      <p:bldP spid="14366" grpId="0"/>
      <p:bldP spid="14376" grpId="0" animBg="1"/>
      <p:bldP spid="14379" grpId="0"/>
      <p:bldP spid="143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0056" y="1066800"/>
            <a:ext cx="8237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Examples: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Graph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each inequality.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3429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–3   –2    –1     0     1     2    3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733425" y="3124200"/>
            <a:ext cx="4067175" cy="228600"/>
            <a:chOff x="2352" y="2592"/>
            <a:chExt cx="2562" cy="144"/>
          </a:xfrm>
        </p:grpSpPr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2352" y="2658"/>
              <a:ext cx="2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259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292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331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3696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403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436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4704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3854450" y="3152775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rot="10800000">
            <a:off x="577850" y="3219450"/>
            <a:ext cx="32639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84188" y="2362200"/>
            <a:ext cx="16433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C.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p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≤  2</a:t>
            </a:r>
            <a:endParaRPr lang="en-US" altLang="en-US" sz="32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181600" y="2622550"/>
            <a:ext cx="36576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2 is a solution, so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draw a closed circle at 2. Shade the line to the left of 2.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57200" y="4146550"/>
            <a:ext cx="1779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D.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&gt; –2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42938" y="5149850"/>
            <a:ext cx="472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–3   –2    –1     0     1     2    3</a:t>
            </a:r>
          </a:p>
        </p:txBody>
      </p: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609600" y="4908550"/>
            <a:ext cx="4067175" cy="228600"/>
            <a:chOff x="384" y="3092"/>
            <a:chExt cx="2562" cy="144"/>
          </a:xfrm>
        </p:grpSpPr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384" y="3158"/>
              <a:ext cx="25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624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960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1296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1632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1968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2304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2640" y="30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629" name="Line 29"/>
          <p:cNvSpPr>
            <a:spLocks noChangeShapeType="1"/>
          </p:cNvSpPr>
          <p:nvPr/>
        </p:nvSpPr>
        <p:spPr bwMode="auto">
          <a:xfrm rot="-10800000" flipH="1" flipV="1">
            <a:off x="1600200" y="5027613"/>
            <a:ext cx="2895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105400" y="4343400"/>
            <a:ext cx="38068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–2 is not a solution, so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draw an open circle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at –2. Shade the line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to the right of –2. </a:t>
            </a: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1447800" y="4938713"/>
            <a:ext cx="152400" cy="152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Graphing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7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14" grpId="0" animBg="1"/>
      <p:bldP spid="25615" grpId="0" animBg="1"/>
      <p:bldP spid="25617" grpId="0"/>
      <p:bldP spid="25619" grpId="0"/>
      <p:bldP spid="25629" grpId="0" animBg="1"/>
      <p:bldP spid="25630" grpId="0"/>
      <p:bldP spid="256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47713" y="990600"/>
            <a:ext cx="7162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Verdana" pitchFamily="34" charset="0"/>
              </a:rPr>
              <a:t>When you add or subtract the same number on both sides of an inequality, the resulting statement will still be true.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048000" y="2667000"/>
            <a:ext cx="1722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Verdana" pitchFamily="34" charset="0"/>
              </a:rPr>
              <a:t>–2 &lt;  5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13075" y="3124200"/>
            <a:ext cx="1797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+7   +7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971800" y="3657600"/>
            <a:ext cx="712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14800" y="3657600"/>
            <a:ext cx="712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97238" y="3657600"/>
            <a:ext cx="1579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Verdana" pitchFamily="34" charset="0"/>
              </a:rPr>
              <a:t>5 &lt; 12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62000" y="4648200"/>
            <a:ext cx="723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You can find solution sets of inequalities the same way you find solutions of equations, by isolating the variable.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575" y="287776"/>
            <a:ext cx="9080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6699"/>
                </a:solidFill>
                <a:latin typeface="Arial Black" pitchFamily="34" charset="0"/>
              </a:rPr>
              <a:t>Solving </a:t>
            </a:r>
            <a:r>
              <a:rPr lang="en-US" altLang="en-US" sz="3200" dirty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sz="3200" dirty="0">
              <a:solidFill>
                <a:srgbClr val="33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 animBg="1"/>
      <p:bldP spid="11276" grpId="0" animBg="1"/>
      <p:bldP spid="11277" grpId="0"/>
      <p:bldP spid="112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0056" y="900489"/>
            <a:ext cx="82375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Example A: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Solve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Then graph the solution set on a number line.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939800" y="2774950"/>
            <a:ext cx="21210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n –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7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&lt; -29</a:t>
            </a:r>
            <a:endParaRPr lang="en-US" alt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09638" y="3200400"/>
            <a:ext cx="220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n –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7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&lt;  -29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11275" y="3581400"/>
            <a:ext cx="182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  <a:latin typeface="Verdana" pitchFamily="34" charset="0"/>
              </a:rPr>
              <a:t>+ 7    + 7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915988" y="4038600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149475" y="4038600"/>
            <a:ext cx="9779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06475" y="4038600"/>
            <a:ext cx="22525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     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&lt;  -22 </a:t>
            </a:r>
            <a:endParaRPr lang="en-US" altLang="en-US" sz="24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581400" y="3581400"/>
            <a:ext cx="327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Add 7 to both sides.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3581400" y="4648200"/>
            <a:ext cx="52405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Draw </a:t>
            </a:r>
            <a:r>
              <a:rPr lang="en-US" altLang="en-US" sz="2400" i="1" dirty="0" smtClean="0">
                <a:solidFill>
                  <a:srgbClr val="3366FF"/>
                </a:solidFill>
                <a:latin typeface="Verdana" pitchFamily="34" charset="0"/>
              </a:rPr>
              <a:t>an open </a:t>
            </a: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circle at </a:t>
            </a:r>
            <a:r>
              <a:rPr lang="en-US" altLang="en-US" sz="2400" i="1" dirty="0" smtClean="0">
                <a:solidFill>
                  <a:srgbClr val="3366FF"/>
                </a:solidFill>
                <a:latin typeface="Verdana" pitchFamily="34" charset="0"/>
              </a:rPr>
              <a:t>-22 </a:t>
            </a: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then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shade the line to the left of </a:t>
            </a:r>
            <a:r>
              <a:rPr lang="en-US" altLang="en-US" sz="2400" i="1" dirty="0" smtClean="0">
                <a:solidFill>
                  <a:srgbClr val="3366FF"/>
                </a:solidFill>
                <a:latin typeface="Verdana" pitchFamily="34" charset="0"/>
              </a:rPr>
              <a:t>-22</a:t>
            </a:r>
            <a:r>
              <a:rPr lang="en-US" altLang="en-US" sz="2400" i="1" dirty="0">
                <a:solidFill>
                  <a:srgbClr val="3366FF"/>
                </a:solidFill>
                <a:latin typeface="Verdana" pitchFamily="34" charset="0"/>
              </a:rPr>
              <a:t>.</a:t>
            </a:r>
          </a:p>
        </p:txBody>
      </p:sp>
      <p:grpSp>
        <p:nvGrpSpPr>
          <p:cNvPr id="12361" name="Group 73"/>
          <p:cNvGrpSpPr>
            <a:grpSpLocks/>
          </p:cNvGrpSpPr>
          <p:nvPr/>
        </p:nvGrpSpPr>
        <p:grpSpPr bwMode="auto">
          <a:xfrm>
            <a:off x="609600" y="5718175"/>
            <a:ext cx="7513638" cy="650875"/>
            <a:chOff x="384" y="3602"/>
            <a:chExt cx="4733" cy="410"/>
          </a:xfrm>
        </p:grpSpPr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84" y="3705"/>
              <a:ext cx="47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2496" y="36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072" y="36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648" y="36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4226" y="36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4795" y="360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344" y="361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768" y="36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327" name="Text Box 39"/>
            <p:cNvSpPr txBox="1">
              <a:spLocks noChangeArrowheads="1"/>
            </p:cNvSpPr>
            <p:nvPr/>
          </p:nvSpPr>
          <p:spPr bwMode="auto">
            <a:xfrm>
              <a:off x="1807" y="3762"/>
              <a:ext cx="3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-44</a:t>
              </a:r>
            </a:p>
          </p:txBody>
        </p: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2400" y="3744"/>
              <a:ext cx="3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-22</a:t>
              </a:r>
            </a:p>
          </p:txBody>
        </p: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2928" y="3744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0</a:t>
              </a: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3504" y="3756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22</a:t>
              </a: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4082" y="3756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44</a:t>
              </a: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4656" y="3756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66</a:t>
              </a:r>
            </a:p>
          </p:txBody>
        </p: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528" y="3744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–88</a:t>
              </a:r>
            </a:p>
          </p:txBody>
        </p:sp>
        <p:sp>
          <p:nvSpPr>
            <p:cNvPr id="12337" name="Text Box 49"/>
            <p:cNvSpPr txBox="1">
              <a:spLocks noChangeArrowheads="1"/>
            </p:cNvSpPr>
            <p:nvPr/>
          </p:nvSpPr>
          <p:spPr bwMode="auto">
            <a:xfrm>
              <a:off x="1152" y="3744"/>
              <a:ext cx="3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  <a:latin typeface="Verdana" pitchFamily="34" charset="0"/>
                </a:rPr>
                <a:t>-66</a:t>
              </a:r>
            </a:p>
          </p:txBody>
        </p:sp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>
              <a:off x="1920" y="36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2362" name="Line 74"/>
          <p:cNvSpPr>
            <a:spLocks noChangeShapeType="1"/>
          </p:cNvSpPr>
          <p:nvPr/>
        </p:nvSpPr>
        <p:spPr bwMode="auto">
          <a:xfrm flipH="1" flipV="1">
            <a:off x="469900" y="5883275"/>
            <a:ext cx="3492500" cy="3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8575" y="318554"/>
            <a:ext cx="9080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168525">
              <a:defRPr>
                <a:solidFill>
                  <a:schemeClr val="tx1"/>
                </a:solidFill>
                <a:latin typeface="Arial" charset="0"/>
              </a:defRPr>
            </a:lvl2pPr>
            <a:lvl3pPr marL="2282825">
              <a:defRPr>
                <a:solidFill>
                  <a:schemeClr val="tx1"/>
                </a:solidFill>
                <a:latin typeface="Arial" charset="0"/>
              </a:defRPr>
            </a:lvl3pPr>
            <a:lvl4pPr marL="2397125">
              <a:defRPr>
                <a:solidFill>
                  <a:schemeClr val="tx1"/>
                </a:solidFill>
                <a:latin typeface="Arial" charset="0"/>
              </a:defRPr>
            </a:lvl4pPr>
            <a:lvl5pPr marL="2511425">
              <a:defRPr>
                <a:solidFill>
                  <a:schemeClr val="tx1"/>
                </a:solidFill>
                <a:latin typeface="Arial" charset="0"/>
              </a:defRPr>
            </a:lvl5pPr>
            <a:lvl6pPr marL="296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2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0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6699"/>
                </a:solidFill>
                <a:latin typeface="Arial Black" pitchFamily="34" charset="0"/>
              </a:rPr>
              <a:t>Solving Inequalities by Adding &amp; Subtracting</a:t>
            </a:r>
            <a:endParaRPr lang="en-US" altLang="en-US" sz="2800" dirty="0">
              <a:solidFill>
                <a:srgbClr val="333399"/>
              </a:solidFill>
              <a:latin typeface="Arial Black" pitchFamily="34" charset="0"/>
            </a:endParaRPr>
          </a:p>
        </p:txBody>
      </p:sp>
      <p:sp>
        <p:nvSpPr>
          <p:cNvPr id="33" name="Oval 55"/>
          <p:cNvSpPr>
            <a:spLocks noChangeArrowheads="1"/>
          </p:cNvSpPr>
          <p:nvPr/>
        </p:nvSpPr>
        <p:spPr bwMode="auto">
          <a:xfrm>
            <a:off x="3886200" y="5805488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26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 animBg="1"/>
      <p:bldP spid="12302" grpId="0" animBg="1"/>
      <p:bldP spid="12303" grpId="0"/>
      <p:bldP spid="12347" grpId="0"/>
      <p:bldP spid="12348" grpId="0"/>
      <p:bldP spid="12362" grpId="0" animBg="1"/>
      <p:bldP spid="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11029</TotalTime>
  <Words>1442</Words>
  <Application>Microsoft Office PowerPoint</Application>
  <PresentationFormat>On-screen Show (4:3)</PresentationFormat>
  <Paragraphs>253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STEPHANIE</dc:creator>
  <cp:lastModifiedBy>WILSON, STEPHANIE</cp:lastModifiedBy>
  <cp:revision>38</cp:revision>
  <cp:lastPrinted>2013-02-22T20:51:54Z</cp:lastPrinted>
  <dcterms:created xsi:type="dcterms:W3CDTF">2013-02-22T20:31:09Z</dcterms:created>
  <dcterms:modified xsi:type="dcterms:W3CDTF">2014-02-25T12:30:00Z</dcterms:modified>
</cp:coreProperties>
</file>